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7"/>
  </p:notesMasterIdLst>
  <p:sldIdLst>
    <p:sldId id="256" r:id="rId2"/>
    <p:sldId id="258" r:id="rId3"/>
    <p:sldId id="257" r:id="rId4"/>
    <p:sldId id="270" r:id="rId5"/>
    <p:sldId id="259" r:id="rId6"/>
    <p:sldId id="271" r:id="rId7"/>
    <p:sldId id="272" r:id="rId8"/>
    <p:sldId id="273" r:id="rId9"/>
    <p:sldId id="274" r:id="rId10"/>
    <p:sldId id="275" r:id="rId11"/>
    <p:sldId id="260" r:id="rId12"/>
    <p:sldId id="276" r:id="rId13"/>
    <p:sldId id="277" r:id="rId14"/>
    <p:sldId id="278" r:id="rId15"/>
    <p:sldId id="261" r:id="rId16"/>
    <p:sldId id="263" r:id="rId17"/>
    <p:sldId id="265" r:id="rId18"/>
    <p:sldId id="264" r:id="rId19"/>
    <p:sldId id="266" r:id="rId20"/>
    <p:sldId id="267" r:id="rId21"/>
    <p:sldId id="280" r:id="rId22"/>
    <p:sldId id="281" r:id="rId23"/>
    <p:sldId id="282" r:id="rId24"/>
    <p:sldId id="279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2"/>
    <p:restoredTop sz="92574"/>
  </p:normalViewPr>
  <p:slideViewPr>
    <p:cSldViewPr snapToGrid="0" snapToObjects="1">
      <p:cViewPr>
        <p:scale>
          <a:sx n="89" d="100"/>
          <a:sy n="89" d="100"/>
        </p:scale>
        <p:origin x="1696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4B51E-9CC4-FD42-9B10-9731ED049EC7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5D65D-6F3A-704A-B17F-37DF6C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s.nhs.uk/articles/advising-individuals-with-allergies-on-their-suitability-for-astrazeneca-covid-19-vaccine/" TargetMode="External"/><Relationship Id="rId4" Type="http://schemas.openxmlformats.org/officeDocument/2006/relationships/hyperlink" Target="https://www.sciencedirect.com/science/article/pii/S1939455121000119#!" TargetMode="External"/><Relationship Id="rId5" Type="http://schemas.openxmlformats.org/officeDocument/2006/relationships/hyperlink" Target="https://www.sciencedirect.com/science/journal/19394551/14/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s.nhs.uk/articles/advising-individuals-with-allergies-on-their-suitability-for-astrazeneca-covid-19-vaccine/" TargetMode="External"/><Relationship Id="rId4" Type="http://schemas.openxmlformats.org/officeDocument/2006/relationships/hyperlink" Target="https://www.sciencedirect.com/science/article/pii/S1939455121000119#!" TargetMode="External"/><Relationship Id="rId5" Type="http://schemas.openxmlformats.org/officeDocument/2006/relationships/hyperlink" Target="https://www.sciencedirect.com/science/journal/19394551/14/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khuyến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dược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lọc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kỹ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tiểu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≥ 13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&lt;35,5 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&gt;37,5 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&lt; 60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100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thiểu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60 mmHg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90 mmHg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90 mmHg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140 mmHg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mmHg so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Nhịp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25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hoãn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1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0DFD-EE16-4885-9865-FA4CF30047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khoẻ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miễn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1.6.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thuốc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≥13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Sputnik V.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sàng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nhịp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0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khoẻ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miễn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1.6.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thuốc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≥13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Sputnik V.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sàng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nhịp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9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khoẻ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miễn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1.6.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thuốc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≥13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Sputnik V.</a:t>
            </a:r>
          </a:p>
          <a:p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lâm</a:t>
            </a:r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sàng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huyết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nhịp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tiền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4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9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Mariana C. Castells, M.D., Ph.D., and Elizabeth J. Phillips, M.D. Maintaining Safety with SARS-CoV-2 Vaccines.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Feb18, 2021.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 2021; 384:643-649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www.nejm.org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/full/10.1056/NEJMra2035343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0DFD-EE16-4885-9865-FA4CF30047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5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Advising individuals with allergies on their suitability for AstraZeneca COVID-19 Vaccine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www.sps.nhs.uk</a:t>
            </a:r>
            <a:r>
              <a:rPr lang="en-US" dirty="0" smtClean="0"/>
              <a:t>/articles/advising-individuals-with-allergies-on-their-suitability-for-astrazeneca-covid-19-vaccine/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Paul J.Turner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vaccine-associated anaphylaxis: A statement of the World Allergy Organization Anaphylaxis Committee.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o to table of contents for this volume/issue"/>
              </a:rPr>
              <a:t>Volume 14, Issue 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February 2021, 100517</a:t>
            </a:r>
          </a:p>
          <a:p>
            <a:r>
              <a:rPr lang="en-US" dirty="0" err="1" smtClean="0"/>
              <a:t>Limk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smtClean="0"/>
              <a:t>https://</a:t>
            </a:r>
            <a:r>
              <a:rPr lang="en-US" dirty="0" err="1" smtClean="0"/>
              <a:t>www.sciencedirect.com</a:t>
            </a:r>
            <a:r>
              <a:rPr lang="en-US" dirty="0" smtClean="0"/>
              <a:t>/science/article/</a:t>
            </a:r>
            <a:r>
              <a:rPr lang="en-US" dirty="0" err="1" smtClean="0"/>
              <a:t>pii</a:t>
            </a:r>
            <a:r>
              <a:rPr lang="en-US" dirty="0" smtClean="0"/>
              <a:t>/S1939455121000119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0DFD-EE16-4885-9865-FA4CF30047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nhathuoclongchau.com</a:t>
            </a:r>
            <a:r>
              <a:rPr lang="en-US" dirty="0" smtClean="0"/>
              <a:t>/</a:t>
            </a:r>
            <a:r>
              <a:rPr lang="en-US" dirty="0" err="1" smtClean="0"/>
              <a:t>thuoc-goc</a:t>
            </a:r>
            <a:r>
              <a:rPr lang="en-US" dirty="0" smtClean="0"/>
              <a:t>/polysorbate-80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nhathuoclongchau.com</a:t>
            </a:r>
            <a:r>
              <a:rPr lang="en-US" dirty="0" smtClean="0"/>
              <a:t>/</a:t>
            </a:r>
            <a:r>
              <a:rPr lang="en-US" dirty="0" err="1" smtClean="0"/>
              <a:t>thuoc-goc</a:t>
            </a:r>
            <a:r>
              <a:rPr lang="en-US" dirty="0" smtClean="0"/>
              <a:t>/polyethylene-glycol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5FF08-4E4F-4C4B-BD4D-0307C24CA1F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0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Advising individuals with allergies on their suitability for AstraZeneca COVID-19 Vaccine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www.sps.nhs.uk</a:t>
            </a:r>
            <a:r>
              <a:rPr lang="en-US" dirty="0" smtClean="0"/>
              <a:t>/articles/advising-individuals-with-allergies-on-their-suitability-for-astrazeneca-covid-19-vaccine/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Paul J.Turner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 vaccine-associated anaphylaxis: A statement of the World Allergy Organization Anaphylaxis Committee.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o to table of contents for this volume/issue"/>
              </a:rPr>
              <a:t>Volume 14, Issue 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February 2021, 100517</a:t>
            </a:r>
          </a:p>
          <a:p>
            <a:r>
              <a:rPr lang="en-US" dirty="0" err="1" smtClean="0"/>
              <a:t>Limk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smtClean="0"/>
              <a:t>https://</a:t>
            </a:r>
            <a:r>
              <a:rPr lang="en-US" dirty="0" err="1" smtClean="0"/>
              <a:t>www.sciencedirect.com</a:t>
            </a:r>
            <a:r>
              <a:rPr lang="en-US" dirty="0" smtClean="0"/>
              <a:t>/science/article/</a:t>
            </a:r>
            <a:r>
              <a:rPr lang="en-US" dirty="0" err="1" smtClean="0"/>
              <a:t>pii</a:t>
            </a:r>
            <a:r>
              <a:rPr lang="en-US" dirty="0" smtClean="0"/>
              <a:t>/S1939455121000119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0DFD-EE16-4885-9865-FA4CF30047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D65D-6F3A-704A-B17F-37DF6C3ED9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56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www.who.int</a:t>
            </a:r>
            <a:r>
              <a:rPr lang="en-US" dirty="0" smtClean="0"/>
              <a:t>/data/</a:t>
            </a:r>
            <a:r>
              <a:rPr lang="en-US" dirty="0" err="1" smtClean="0"/>
              <a:t>gho</a:t>
            </a:r>
            <a:r>
              <a:rPr lang="en-US" dirty="0" smtClean="0"/>
              <a:t>/data/themes/mortality-and-global-health-estimates/</a:t>
            </a:r>
            <a:r>
              <a:rPr lang="en-US" dirty="0" err="1" smtClean="0"/>
              <a:t>ghe</a:t>
            </a:r>
            <a:r>
              <a:rPr lang="en-US" dirty="0" smtClean="0"/>
              <a:t>-leading-causes-of-death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0DFD-EE16-4885-9865-FA4CF30047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10/26/21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s.nhs.uk/articles/advising-individuals-with-allergies-on-their-suitability-for-astrazeneca-covid-19-vaccine/" TargetMode="External"/><Relationship Id="rId4" Type="http://schemas.openxmlformats.org/officeDocument/2006/relationships/hyperlink" Target="https://www.sciencedirect.com/science/article/pii/S1939455121000119#!" TargetMode="External"/><Relationship Id="rId5" Type="http://schemas.openxmlformats.org/officeDocument/2006/relationships/hyperlink" Target="https://www.sciencedirect.com/science/journal/19394551/14/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www.who.int/data/gho/data/themes/mortality-and-global-health-estimates/ghe-leading-causes-of-death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ho.int/news-room/fact-sheets/detail/cardiovascular-diseases-(cvds)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huvienphapluat.vn/van-ban/the-thao-y-te/thong-tu-51-2017-tt-byt-huong-dan-phong-chan-doan-va-xu-tri-phan-ve-320095.aspx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HƯỚNG DẪN TẠM THỜI KHÁM SÀNG LỌC TRƯỚC TIÊM CHỦNG VẮC XIN PHÒNG COVID-19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</a:t>
            </a:r>
            <a:r>
              <a:rPr lang="hr-HR" sz="2800" dirty="0" err="1" smtClean="0"/>
              <a:t>heo</a:t>
            </a:r>
            <a:r>
              <a:rPr lang="hr-HR" sz="2800" dirty="0" smtClean="0"/>
              <a:t> </a:t>
            </a:r>
            <a:r>
              <a:rPr lang="hr-HR" sz="2800" dirty="0" err="1" smtClean="0"/>
              <a:t>Quyết</a:t>
            </a:r>
            <a:r>
              <a:rPr lang="hr-HR" sz="2800" dirty="0" smtClean="0"/>
              <a:t> </a:t>
            </a:r>
            <a:r>
              <a:rPr lang="hr-HR" sz="2800" dirty="0" err="1" smtClean="0"/>
              <a:t>định</a:t>
            </a:r>
            <a:r>
              <a:rPr lang="hr-HR" sz="2800" dirty="0" smtClean="0"/>
              <a:t> 4355/QĐ-BYT, </a:t>
            </a:r>
            <a:r>
              <a:rPr lang="hr-HR" sz="2800" dirty="0" err="1" smtClean="0"/>
              <a:t>ngày</a:t>
            </a:r>
            <a:r>
              <a:rPr lang="hr-HR" sz="2800" dirty="0" smtClean="0"/>
              <a:t> 10/9/2021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81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THÀNH PHẦN </a:t>
            </a:r>
            <a:r>
              <a:rPr lang="en-US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CÓ THỂ GÂY DỊ 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ỨNG KHÁC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1"/>
            <a:ext cx="80772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endParaRPr lang="en-US" sz="2400" dirty="0"/>
          </a:p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endParaRPr lang="en-US" sz="2400" dirty="0"/>
          </a:p>
          <a:p>
            <a:r>
              <a:rPr lang="en-US" sz="2400" dirty="0"/>
              <a:t>Protein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gà</a:t>
            </a:r>
            <a:endParaRPr lang="en-US" sz="2400" dirty="0"/>
          </a:p>
          <a:p>
            <a:r>
              <a:rPr lang="en-US" sz="2400" dirty="0"/>
              <a:t>Gelatin (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ổn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)</a:t>
            </a:r>
          </a:p>
          <a:p>
            <a:r>
              <a:rPr lang="en-US" sz="2400" dirty="0"/>
              <a:t>Gluten</a:t>
            </a:r>
          </a:p>
          <a:p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phộng</a:t>
            </a:r>
            <a:endParaRPr lang="en-US" sz="2400" dirty="0"/>
          </a:p>
          <a:p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nành</a:t>
            </a:r>
            <a:endParaRPr lang="en-US" sz="2400" dirty="0"/>
          </a:p>
          <a:p>
            <a:r>
              <a:rPr lang="en-US" sz="2400" dirty="0"/>
              <a:t>Latex</a:t>
            </a:r>
          </a:p>
          <a:p>
            <a:r>
              <a:rPr lang="en-US" sz="2400" dirty="0" err="1"/>
              <a:t>Thuốc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132F-2143-41E6-B423-B52F64CE79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7467600" y="1371600"/>
            <a:ext cx="457200" cy="3886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0" y="2519710"/>
            <a:ext cx="2362200" cy="1671291"/>
          </a:xfrm>
          <a:prstGeom prst="rect">
            <a:avLst/>
          </a:prstGeom>
          <a:solidFill>
            <a:srgbClr val="B0D6E2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i="1" dirty="0">
                <a:solidFill>
                  <a:srgbClr val="C00000"/>
                </a:solidFill>
                <a:latin typeface="Arial" charset="0"/>
                <a:ea typeface="Arial" charset="0"/>
              </a:rPr>
              <a:t>KHÔNG CÓ TRONG VẮC XIN NHƯNG CÓ THỂ CÓ TRONG </a:t>
            </a:r>
            <a:r>
              <a:rPr lang="en-US" b="1" i="1">
                <a:solidFill>
                  <a:srgbClr val="C00000"/>
                </a:solidFill>
                <a:latin typeface="Arial" charset="0"/>
                <a:ea typeface="Arial" charset="0"/>
              </a:rPr>
              <a:t>NGUYÊN LIỆU SẢN XUẤT VẮC XIN</a:t>
            </a:r>
            <a:endParaRPr lang="en-US" b="1" i="1" dirty="0">
              <a:solidFill>
                <a:srgbClr val="C00000"/>
              </a:solidFill>
              <a:latin typeface="Arial" charset="0"/>
              <a:ea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5472610"/>
            <a:ext cx="7924800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30000"/>
              </a:spcBef>
              <a:buFont typeface="+mj-lt"/>
              <a:buAutoNum type="arabicPeriod"/>
              <a:defRPr/>
            </a:pPr>
            <a:r>
              <a:rPr lang="en-US" sz="1200" b="1" dirty="0">
                <a:hlinkClick r:id="rId3"/>
              </a:rPr>
              <a:t>Advising individuals with allergies on their suitability for AstraZeneca COVID-19 Vaccine</a:t>
            </a:r>
            <a:r>
              <a:rPr lang="en-US" sz="1200" dirty="0"/>
              <a:t>. Link: https://</a:t>
            </a:r>
            <a:r>
              <a:rPr lang="en-US" sz="1200" dirty="0" err="1"/>
              <a:t>www.sps.nhs.uk</a:t>
            </a:r>
            <a:r>
              <a:rPr lang="en-US" sz="1200" dirty="0"/>
              <a:t>/articles/advising-individuals-with-allergies-on-their-suitability-for-astrazeneca-covid-19-vaccine/</a:t>
            </a:r>
          </a:p>
          <a:p>
            <a:pPr marL="228600" indent="-228600">
              <a:spcBef>
                <a:spcPct val="30000"/>
              </a:spcBef>
              <a:buFont typeface="+mj-lt"/>
              <a:buAutoNum type="arabicPeriod"/>
              <a:defRPr/>
            </a:pPr>
            <a:r>
              <a:rPr lang="en-US" sz="1200" b="1" dirty="0">
                <a:hlinkClick r:id="rId4"/>
              </a:rPr>
              <a:t>Paul J.Turner</a:t>
            </a:r>
            <a:r>
              <a:rPr lang="en-US" sz="1200" b="1" dirty="0"/>
              <a:t>. COVID-19 vaccine-associated anaphylaxis: A statement of the World Allergy Organization Anaphylaxis Committee</a:t>
            </a:r>
            <a:r>
              <a:rPr lang="en-US" sz="1200" dirty="0"/>
              <a:t>. </a:t>
            </a:r>
            <a:r>
              <a:rPr lang="en-US" sz="1200" dirty="0">
                <a:hlinkClick r:id="rId5" tooltip="Go to table of contents for this volume/issue"/>
              </a:rPr>
              <a:t>Volume 14, Issue 2</a:t>
            </a:r>
            <a:r>
              <a:rPr lang="en-US" sz="1200" dirty="0"/>
              <a:t>, February 2021, 100517. Link: https://</a:t>
            </a:r>
            <a:r>
              <a:rPr lang="en-US" sz="1200" dirty="0" err="1"/>
              <a:t>www.sciencedirect.com</a:t>
            </a:r>
            <a:r>
              <a:rPr lang="en-US" sz="1200" dirty="0"/>
              <a:t>/science/article/</a:t>
            </a:r>
            <a:r>
              <a:rPr lang="en-US" sz="1200" dirty="0" err="1"/>
              <a:t>pii</a:t>
            </a:r>
            <a:r>
              <a:rPr lang="en-US" sz="1200" dirty="0"/>
              <a:t>/S1939455121000119</a:t>
            </a:r>
          </a:p>
        </p:txBody>
      </p:sp>
    </p:spTree>
    <p:extLst>
      <p:ext uri="{BB962C8B-B14F-4D97-AF65-F5344CB8AC3E}">
        <p14:creationId xmlns:p14="http://schemas.microsoft.com/office/powerpoint/2010/main" val="16702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II.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Phân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loại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các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đối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latin typeface="Calibri" charset="0"/>
                <a:ea typeface="Calibri" charset="0"/>
                <a:cs typeface="Calibri" charset="0"/>
              </a:rPr>
              <a:t>tượng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3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thận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trọng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phát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hiện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thấy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thường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dấu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hiệu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sống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274320" lvl="2" indent="0">
              <a:spcBef>
                <a:spcPts val="1200"/>
              </a:spcBef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Nhiệt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độ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&lt;35,5 </a:t>
            </a:r>
            <a:r>
              <a:rPr lang="en-US" sz="2400" baseline="30000" dirty="0" err="1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&gt;37,5 </a:t>
            </a:r>
            <a:r>
              <a:rPr lang="en-US" sz="2400" baseline="30000" dirty="0" err="1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C.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74320" lvl="2" indent="0">
              <a:spcBef>
                <a:spcPts val="1200"/>
              </a:spcBef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Mạch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&lt; 60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phút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&gt; 100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phút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4320" lvl="2" indent="0">
              <a:spcBef>
                <a:spcPts val="1200"/>
              </a:spcBef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Huyết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áp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tối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thiểu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&lt; 60 mmHg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&gt; 90 mmHg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huyết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áp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tối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&lt; 90 mmHg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&gt; 140 mmHg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cao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hơn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30 mmHg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so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huyết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áp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ngày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ở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tăng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huyết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áp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đang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điều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trị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hồ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tế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marL="274320" lvl="2" indent="0">
              <a:spcBef>
                <a:spcPts val="1200"/>
              </a:spcBef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Nhịp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thở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&gt; 25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phút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buNone/>
            </a:pP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230160"/>
          </a:xfr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Tỷ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lệ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tử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vong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dân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/>
            </a:r>
            <a:b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</a:b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dữ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liệu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báo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cáo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WHO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Việt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charset="0"/>
              </a:rPr>
              <a:t> Nam, 2019)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51" y="1348546"/>
            <a:ext cx="8722046" cy="4879976"/>
          </a:xfrm>
        </p:spPr>
      </p:pic>
      <p:grpSp>
        <p:nvGrpSpPr>
          <p:cNvPr id="19" name="Group 18"/>
          <p:cNvGrpSpPr/>
          <p:nvPr/>
        </p:nvGrpSpPr>
        <p:grpSpPr>
          <a:xfrm>
            <a:off x="1761984" y="1253291"/>
            <a:ext cx="8829816" cy="5558329"/>
            <a:chOff x="530084" y="1253290"/>
            <a:chExt cx="8755796" cy="55583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84" y="1253290"/>
              <a:ext cx="8468138" cy="555832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334835" y="1667408"/>
              <a:ext cx="9510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ea typeface="Calibri" charset="0"/>
                </a:rPr>
                <a:t>164.9</a:t>
              </a:r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69250" y="2026526"/>
              <a:ext cx="8060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ea typeface="Calibri" charset="0"/>
                </a:rPr>
                <a:t>95.3</a:t>
              </a:r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46461" y="2362200"/>
              <a:ext cx="8060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ea typeface="Calibri" charset="0"/>
                </a:rPr>
                <a:t>37.2</a:t>
              </a:r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4936" y="2731532"/>
              <a:ext cx="812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35.1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72200" y="62484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https://www.who.int/data/gho/data/themes/mortality-and-global-health-estimates/ghe-leading-causes-of-death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53" y="9386"/>
            <a:ext cx="11497733" cy="73288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Top 10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tỷ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lệ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/ 100.000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790880"/>
              </p:ext>
            </p:extLst>
          </p:nvPr>
        </p:nvGraphicFramePr>
        <p:xfrm>
          <a:off x="372853" y="742275"/>
          <a:ext cx="11497733" cy="601160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420533"/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5668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Nhóm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bệnh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bệnh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Thế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giới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461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thu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nhập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thấp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1800" dirty="0" smtClean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indent="5461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và</a:t>
                      </a:r>
                      <a:r>
                        <a:rPr lang="en-US" sz="1800" dirty="0" smtClean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trung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bình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Việt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Nam (2019)</a:t>
                      </a: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r>
                        <a:rPr lang="en-US" sz="1400" baseline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100.000 </a:t>
                      </a: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dân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trong tổng số tử vong</a:t>
                      </a: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 100.000 </a:t>
                      </a: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dân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tổng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số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 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100.000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dân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tổng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số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FF00"/>
                    </a:solidFill>
                  </a:tcPr>
                </a:tc>
              </a:tr>
              <a:tr h="3726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tử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vong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 100.000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dân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718.9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678.6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754.6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63419" marR="63419" marT="0" marB="0">
                    <a:solidFill>
                      <a:srgbClr val="FFCC99"/>
                    </a:solidFill>
                  </a:tcPr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Đột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quỵ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80.4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11.2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59.5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8.8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164.9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21.8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Nhồi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tim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115.3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16.0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106.3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15.7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95.3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12.6</a:t>
                      </a:r>
                    </a:p>
                  </a:txBody>
                  <a:tcPr marL="63419" marR="63419" marT="0" marB="0">
                    <a:solidFill>
                      <a:srgbClr val="ACF2B5"/>
                    </a:solidFill>
                  </a:tcPr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COPD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41.9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5.8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42.6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6.3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37.2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4.9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Đái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tháo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đường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19.4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20.5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3.0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4.6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Alzheimer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19.7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30.4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Bệnh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thận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17.3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17.2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2.5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26.2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3.5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Xơ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gan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24.8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indent="20955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r>
                        <a:rPr lang="en-US" sz="18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ao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huyết</a:t>
                      </a: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áp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6159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14.9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2.1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10.6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20.6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Lao </a:t>
                      </a:r>
                      <a:r>
                        <a:rPr lang="en-US" sz="18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phổi</a:t>
                      </a:r>
                      <a:endParaRPr lang="en-US" sz="18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15.7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2.2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28.7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4.2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9.8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bệnh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không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lây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614.0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81.4</a:t>
                      </a:r>
                    </a:p>
                  </a:txBody>
                  <a:tcPr marL="63419" marR="63419" marT="0" marB="0"/>
                </a:tc>
              </a:tr>
              <a:tr h="4068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Nhóm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bệnh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mạch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indent="5461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297.8</a:t>
                      </a:r>
                    </a:p>
                  </a:txBody>
                  <a:tcPr marL="63419" marR="634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39.5</a:t>
                      </a:r>
                    </a:p>
                  </a:txBody>
                  <a:tcPr marL="63419" marR="634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53" y="971475"/>
            <a:ext cx="11122946" cy="47406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ệnh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tim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mạch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(CVDs)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nguyên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nhân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gây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đầu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trên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toàn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cầu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;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Ước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tính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khoảng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17,9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triệu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vì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CVDs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năm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2019,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chiếm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32%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ca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;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những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ca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này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85%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đau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tim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đột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quỵ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;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Hơn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3/4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ca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do CVD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xảy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ở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nước</a:t>
            </a:r>
            <a:r>
              <a:rPr lang="en-US" sz="2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thấp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bình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CVDs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chiếm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38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rong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17 </a:t>
            </a:r>
            <a:r>
              <a:rPr lang="en-US" sz="24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triệu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ca </a:t>
            </a:r>
            <a:r>
              <a:rPr lang="en-US" sz="24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tử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vong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sớm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(&lt;70 </a:t>
            </a:r>
            <a:r>
              <a:rPr lang="en-US" sz="24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tuổi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bệnh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lây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nhiễm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Hầu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bệnh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mạch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thể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ngăn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ngừa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bằng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giải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quyết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yếu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tố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nguy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chế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uống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lành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mạnh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béo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phì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lười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vận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rượu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hại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47492"/>
          </a:xfr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charset="0"/>
              </a:rPr>
              <a:t>WHO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charset="0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Bệnh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tim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mạch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(CVDs) 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&amp;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s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ự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kiện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charset="0"/>
              </a:rPr>
              <a:t>chính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118" y="6954088"/>
            <a:ext cx="105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Nguồn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://www.who.int/news-room/fact-sheets/detail/cardiovascular-diseases-(cvds</a:t>
            </a:r>
            <a:r>
              <a:rPr lang="en-US" dirty="0" smtClean="0">
                <a:hlinkClick r:id="rId2"/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365" y="5463402"/>
            <a:ext cx="1112294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trọng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phát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bệnh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tim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mạch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sớm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tốt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endParaRPr lang="en-US" sz="2800" b="1" dirty="0" smtClean="0">
              <a:solidFill>
                <a:srgbClr val="7030A0"/>
              </a:solidFill>
              <a:ea typeface="Times New Roman" charset="0"/>
              <a:cs typeface="Times New Roman" charset="0"/>
            </a:endParaRPr>
          </a:p>
          <a:p>
            <a:pPr algn="ctr"/>
            <a:r>
              <a:rPr lang="en-US" sz="2800" b="1" dirty="0" err="1" smtClean="0">
                <a:solidFill>
                  <a:srgbClr val="7030A0"/>
                </a:solidFill>
                <a:ea typeface="Times New Roman" charset="0"/>
                <a:cs typeface="Times New Roman" charset="0"/>
              </a:rPr>
              <a:t>để</a:t>
            </a:r>
            <a:r>
              <a:rPr lang="en-US" sz="2800" b="1" dirty="0" smtClean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thể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bắt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xử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trí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bằng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tư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a typeface="Times New Roman" charset="0"/>
                <a:cs typeface="Times New Roman" charset="0"/>
              </a:rPr>
              <a:t>thuốc</a:t>
            </a:r>
            <a:r>
              <a:rPr lang="en-US" sz="2800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II.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Phân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loại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các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đối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tượng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trì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hoãn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endParaRPr lang="en-US" sz="25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rõ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đã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COVID-19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vòng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6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tháng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Đang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bệnh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cấp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tính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Phụ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nữ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mang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thai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dưới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13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tuần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Chống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định</a:t>
            </a: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rõ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phản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vệ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xin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COVID-19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cùng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loại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trước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lvl="1">
              <a:lnSpc>
                <a:spcPct val="100000"/>
              </a:lnSpc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cứ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chống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chỉ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định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nào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theo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bố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sản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xuất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III. </a:t>
            </a:r>
            <a:r>
              <a:rPr lang="en-US" sz="3600" b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QUY 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TRÌNH KHÁM SÀNG LỌC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30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Hỏi</a:t>
            </a:r>
            <a:r>
              <a:rPr lang="en-US" sz="3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3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3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bệnh</a:t>
            </a:r>
            <a:endParaRPr lang="en-US" sz="30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/>
              <a:t>CÓ </a:t>
            </a:r>
            <a:r>
              <a:rPr lang="en-US" sz="2400" b="1" dirty="0" err="1" smtClean="0">
                <a:solidFill>
                  <a:srgbClr val="00B050"/>
                </a:solidFill>
              </a:rPr>
              <a:t>mắc</a:t>
            </a:r>
            <a:r>
              <a:rPr lang="en-US" sz="2400" b="1" dirty="0" smtClean="0">
                <a:solidFill>
                  <a:srgbClr val="00B050"/>
                </a:solidFill>
              </a:rPr>
              <a:t> COVID-19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6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qua? –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mắc</a:t>
            </a:r>
            <a:r>
              <a:rPr lang="en-US" sz="2400" dirty="0" smtClean="0"/>
              <a:t> COVID-19?</a:t>
            </a:r>
          </a:p>
          <a:p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tiền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dị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ứng</a:t>
            </a:r>
            <a:r>
              <a:rPr lang="en-US" sz="2400" b="1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kỳ</a:t>
            </a:r>
            <a:r>
              <a:rPr lang="en-US" sz="2400" dirty="0"/>
              <a:t> </a:t>
            </a:r>
            <a:r>
              <a:rPr lang="en-US" sz="2400" dirty="0" err="1"/>
              <a:t>dị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Mũi</a:t>
            </a:r>
            <a:r>
              <a:rPr lang="en-US" sz="2400" dirty="0" smtClean="0"/>
              <a:t> </a:t>
            </a:r>
            <a:r>
              <a:rPr lang="en-US" sz="2400" dirty="0" err="1" smtClean="0"/>
              <a:t>tiêm</a:t>
            </a:r>
            <a:r>
              <a:rPr lang="en-US" sz="2400" dirty="0" smtClean="0"/>
              <a:t> </a:t>
            </a:r>
            <a:r>
              <a:rPr lang="en-US" sz="2400" dirty="0" err="1" smtClean="0"/>
              <a:t>vắc</a:t>
            </a:r>
            <a:r>
              <a:rPr lang="en-US" sz="2400" dirty="0" smtClean="0"/>
              <a:t> </a:t>
            </a:r>
            <a:r>
              <a:rPr lang="en-US" sz="2400" dirty="0" err="1" smtClean="0"/>
              <a:t>xin</a:t>
            </a:r>
            <a:r>
              <a:rPr lang="en-US" sz="2400" dirty="0" smtClean="0"/>
              <a:t> COVID-19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)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phản</a:t>
            </a:r>
            <a:r>
              <a:rPr lang="en-US" sz="2400" dirty="0" smtClean="0"/>
              <a:t> </a:t>
            </a:r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– </a:t>
            </a:r>
            <a:r>
              <a:rPr lang="en-US" sz="2400" b="1" dirty="0" smtClean="0">
                <a:solidFill>
                  <a:srgbClr val="002060"/>
                </a:solidFill>
              </a:rPr>
              <a:t>SPV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đang</a:t>
            </a:r>
            <a:r>
              <a:rPr lang="en-US" sz="2400" dirty="0" smtClean="0"/>
              <a:t> </a:t>
            </a:r>
            <a:r>
              <a:rPr lang="en-US" sz="2400" dirty="0" err="1" smtClean="0"/>
              <a:t>mắc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bệnh</a:t>
            </a:r>
            <a:r>
              <a:rPr lang="en-US" sz="2400" dirty="0" smtClean="0"/>
              <a:t> </a:t>
            </a:r>
            <a:r>
              <a:rPr lang="en-US" sz="2400" dirty="0" err="1" smtClean="0"/>
              <a:t>nền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 -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thuốc</a:t>
            </a:r>
            <a:r>
              <a:rPr lang="en-US" sz="2400" dirty="0" smtClean="0"/>
              <a:t> </a:t>
            </a:r>
            <a:r>
              <a:rPr lang="en-US" sz="2400" dirty="0" err="1" smtClean="0"/>
              <a:t>ổn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suy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MD </a:t>
            </a:r>
            <a:r>
              <a:rPr lang="en-US" sz="2400" b="1" dirty="0" err="1">
                <a:solidFill>
                  <a:srgbClr val="7030A0"/>
                </a:solidFill>
              </a:rPr>
              <a:t>nặng</a:t>
            </a:r>
            <a:r>
              <a:rPr lang="en-US" sz="2400" dirty="0"/>
              <a:t>, </a:t>
            </a:r>
            <a:r>
              <a:rPr lang="en-US" sz="2400" dirty="0" err="1"/>
              <a:t>ung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,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, </a:t>
            </a:r>
            <a:r>
              <a:rPr lang="en-US" sz="2400" dirty="0" err="1"/>
              <a:t>xạ</a:t>
            </a:r>
            <a:r>
              <a:rPr lang="en-US" sz="2400" dirty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máu</a:t>
            </a:r>
            <a:r>
              <a:rPr lang="en-US" sz="2400" dirty="0"/>
              <a:t>/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máu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dùng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thuốc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chống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đông</a:t>
            </a:r>
            <a:r>
              <a:rPr lang="en-US" sz="2400" dirty="0" smtClean="0"/>
              <a:t>?</a:t>
            </a:r>
          </a:p>
          <a:p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)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</a:rPr>
              <a:t>bú</a:t>
            </a:r>
            <a:r>
              <a:rPr lang="en-US" sz="2400" dirty="0" smtClean="0"/>
              <a:t>?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III.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QUY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TRÌNH KHÁM SÀNG LỌC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PHỤ NỮ CÓ THAI </a:t>
            </a:r>
            <a:r>
              <a:rPr lang="en-US" sz="3000" b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30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ĐANG CHO CON BÚ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thai</a:t>
            </a:r>
            <a:r>
              <a:rPr lang="en-US" sz="2400" dirty="0"/>
              <a:t>: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 </a:t>
            </a:r>
            <a:r>
              <a:rPr lang="en-US" sz="2400" dirty="0" err="1"/>
              <a:t>thai.</a:t>
            </a:r>
            <a:r>
              <a:rPr lang="en-US" sz="2400" dirty="0"/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i="1" dirty="0" err="1" smtClean="0">
                <a:solidFill>
                  <a:srgbClr val="C00000"/>
                </a:solidFill>
              </a:rPr>
              <a:t>Giải</a:t>
            </a:r>
            <a:r>
              <a:rPr lang="en-US" sz="2200" i="1" dirty="0" smtClean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thích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nguy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cơ</a:t>
            </a:r>
            <a:r>
              <a:rPr lang="en-US" sz="2200" i="1" dirty="0">
                <a:solidFill>
                  <a:srgbClr val="C00000"/>
                </a:solidFill>
              </a:rPr>
              <a:t>/</a:t>
            </a:r>
            <a:r>
              <a:rPr lang="en-US" sz="2200" i="1" dirty="0" err="1">
                <a:solidFill>
                  <a:srgbClr val="C00000"/>
                </a:solidFill>
              </a:rPr>
              <a:t>lợi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ích</a:t>
            </a:r>
            <a:r>
              <a:rPr lang="en-US" sz="2200" i="1" dirty="0">
                <a:solidFill>
                  <a:srgbClr val="C00000"/>
                </a:solidFill>
              </a:rPr>
              <a:t>, </a:t>
            </a:r>
            <a:r>
              <a:rPr lang="en-US" sz="2200" i="1" dirty="0" err="1">
                <a:solidFill>
                  <a:srgbClr val="C00000"/>
                </a:solidFill>
              </a:rPr>
              <a:t>chỉ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nên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cân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nhắc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tiêm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vắc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xin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phòng</a:t>
            </a:r>
            <a:r>
              <a:rPr lang="en-US" sz="2200" i="1" dirty="0">
                <a:solidFill>
                  <a:srgbClr val="C00000"/>
                </a:solidFill>
              </a:rPr>
              <a:t> COVID-19 </a:t>
            </a:r>
            <a:r>
              <a:rPr lang="en-US" sz="2200" i="1" dirty="0" err="1">
                <a:solidFill>
                  <a:srgbClr val="C00000"/>
                </a:solidFill>
              </a:rPr>
              <a:t>cho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phụ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nữ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mang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thai</a:t>
            </a:r>
            <a:r>
              <a:rPr lang="en-US" sz="2200" i="1" dirty="0">
                <a:solidFill>
                  <a:srgbClr val="C00000"/>
                </a:solidFill>
              </a:rPr>
              <a:t> ≥13 </a:t>
            </a:r>
            <a:r>
              <a:rPr lang="en-US" sz="2200" i="1" dirty="0" err="1">
                <a:solidFill>
                  <a:srgbClr val="C00000"/>
                </a:solidFill>
              </a:rPr>
              <a:t>tuần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khi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lợi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ích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tiềm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năng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lớn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hơn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bất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kỳ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nguy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cơ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tiềm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tàng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nào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đối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với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mẹ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và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thai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nhi</a:t>
            </a:r>
            <a:r>
              <a:rPr lang="en-US" sz="2200" i="1" dirty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con </a:t>
            </a:r>
            <a:r>
              <a:rPr lang="en-US" sz="2400" dirty="0" err="1"/>
              <a:t>bú</a:t>
            </a:r>
            <a:r>
              <a:rPr lang="en-US" sz="2400" dirty="0"/>
              <a:t>: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vắc</a:t>
            </a:r>
            <a:r>
              <a:rPr lang="en-US" sz="2400" dirty="0"/>
              <a:t> </a:t>
            </a:r>
            <a:r>
              <a:rPr lang="en-US" sz="2400" dirty="0" err="1"/>
              <a:t>xin</a:t>
            </a:r>
            <a:r>
              <a:rPr lang="en-US" sz="2400" dirty="0"/>
              <a:t> Sputnik V.</a:t>
            </a:r>
          </a:p>
        </p:txBody>
      </p:sp>
    </p:spTree>
    <p:extLst>
      <p:ext uri="{BB962C8B-B14F-4D97-AF65-F5344CB8AC3E}">
        <p14:creationId xmlns:p14="http://schemas.microsoft.com/office/powerpoint/2010/main" val="8165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III.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QUY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TRÌNH KHÁM SÀNG LỌC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3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Đánh</a:t>
            </a:r>
            <a:r>
              <a:rPr lang="en-US" sz="3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giá</a:t>
            </a:r>
            <a:r>
              <a:rPr lang="en-US" sz="3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lâm</a:t>
            </a:r>
            <a:r>
              <a:rPr lang="en-US" sz="3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sàng</a:t>
            </a:r>
            <a:endParaRPr lang="en-US" sz="2400" dirty="0" smtClean="0"/>
          </a:p>
          <a:p>
            <a:r>
              <a:rPr lang="en-US" sz="2400" b="1" i="1" dirty="0" err="1" smtClean="0">
                <a:solidFill>
                  <a:srgbClr val="7030A0"/>
                </a:solidFill>
              </a:rPr>
              <a:t>Đo</a:t>
            </a:r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thân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nhiệt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tiêm</a:t>
            </a:r>
            <a:r>
              <a:rPr lang="en-US" sz="2400" dirty="0"/>
              <a:t>.</a:t>
            </a:r>
          </a:p>
          <a:p>
            <a:r>
              <a:rPr lang="en-US" sz="2400" dirty="0" err="1" smtClean="0"/>
              <a:t>Đo</a:t>
            </a:r>
            <a:r>
              <a:rPr lang="en-US" sz="2400" dirty="0" smtClean="0"/>
              <a:t> </a:t>
            </a:r>
            <a:r>
              <a:rPr lang="en-US" sz="2400" dirty="0" err="1"/>
              <a:t>huyết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tiền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sử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tăng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huyết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áp</a:t>
            </a:r>
            <a:r>
              <a:rPr lang="en-US" sz="2400" i="1" dirty="0">
                <a:solidFill>
                  <a:srgbClr val="0070C0"/>
                </a:solidFill>
              </a:rPr>
              <a:t>/</a:t>
            </a:r>
            <a:r>
              <a:rPr lang="en-US" sz="2400" i="1" dirty="0" err="1">
                <a:solidFill>
                  <a:srgbClr val="0070C0"/>
                </a:solidFill>
              </a:rPr>
              <a:t>huyết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áp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thấp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liên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bệnh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lý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tim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mạch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trên</a:t>
            </a:r>
            <a:r>
              <a:rPr lang="en-US" sz="2400" i="1" dirty="0">
                <a:solidFill>
                  <a:srgbClr val="0070C0"/>
                </a:solidFill>
              </a:rPr>
              <a:t> 65 </a:t>
            </a:r>
            <a:r>
              <a:rPr lang="en-US" sz="2400" i="1" dirty="0" err="1">
                <a:solidFill>
                  <a:srgbClr val="0070C0"/>
                </a:solidFill>
              </a:rPr>
              <a:t>tuổi</a:t>
            </a:r>
            <a:r>
              <a:rPr lang="en-US" sz="2400" dirty="0"/>
              <a:t>.</a:t>
            </a:r>
          </a:p>
          <a:p>
            <a:r>
              <a:rPr lang="en-US" sz="2400" dirty="0" err="1" smtClean="0"/>
              <a:t>Đo</a:t>
            </a:r>
            <a:r>
              <a:rPr lang="en-US" sz="2400" dirty="0" smtClean="0"/>
              <a:t> </a:t>
            </a:r>
            <a:r>
              <a:rPr lang="en-US" sz="2400" dirty="0" err="1"/>
              <a:t>mạch</a:t>
            </a:r>
            <a:r>
              <a:rPr lang="en-US" sz="2400" dirty="0"/>
              <a:t>, </a:t>
            </a:r>
            <a:r>
              <a:rPr lang="en-US" sz="2400" dirty="0" err="1"/>
              <a:t>đếm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r>
              <a:rPr lang="en-US" sz="2400" dirty="0"/>
              <a:t> </a:t>
            </a:r>
            <a:r>
              <a:rPr lang="en-US" sz="2400" dirty="0" err="1"/>
              <a:t>thở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suy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tim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đau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ngực</a:t>
            </a:r>
            <a:r>
              <a:rPr lang="en-US" sz="2400" i="1" dirty="0">
                <a:solidFill>
                  <a:srgbClr val="00B050"/>
                </a:solidFill>
              </a:rPr>
              <a:t>, </a:t>
            </a:r>
            <a:r>
              <a:rPr lang="en-US" sz="2400" i="1" dirty="0" err="1">
                <a:solidFill>
                  <a:srgbClr val="00B050"/>
                </a:solidFill>
              </a:rPr>
              <a:t>khó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thở</a:t>
            </a:r>
            <a:r>
              <a:rPr lang="en-US" sz="2400" dirty="0"/>
              <a:t>....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88" y="178426"/>
            <a:ext cx="10058400" cy="622272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PHIẾU SÀNG </a:t>
            </a:r>
            <a:r>
              <a:rPr lang="en-US" sz="3600" b="1" smtClean="0">
                <a:solidFill>
                  <a:srgbClr val="002060"/>
                </a:solidFill>
              </a:rPr>
              <a:t>LỌC VÀ KẾT LUẬN</a:t>
            </a:r>
            <a:endParaRPr lang="en-US" sz="360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540121"/>
              </p:ext>
            </p:extLst>
          </p:nvPr>
        </p:nvGraphicFramePr>
        <p:xfrm>
          <a:off x="839707" y="895419"/>
          <a:ext cx="10582158" cy="5884223"/>
        </p:xfrm>
        <a:graphic>
          <a:graphicData uri="http://schemas.openxmlformats.org/drawingml/2006/table">
            <a:tbl>
              <a:tblPr/>
              <a:tblGrid>
                <a:gridCol w="7300473"/>
                <a:gridCol w="3281685"/>
              </a:tblGrid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1.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Tiền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rõ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ràng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phản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</a:rPr>
                        <a:t>xin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COVID-19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lần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hoặc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</a:rPr>
                        <a:t>thành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</a:rPr>
                        <a:t>xin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</a:rPr>
                        <a:t>.</a:t>
                      </a:r>
                      <a:endParaRPr lang="en-US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chủng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vắc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cùng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loại</a:t>
                      </a:r>
                      <a:endParaRPr lang="es-ES_tradnl" sz="2000" dirty="0">
                        <a:effectLst/>
                      </a:endParaRPr>
                    </a:p>
                  </a:txBody>
                  <a:tcPr marL="51500" marR="51500" marT="13352" marB="1335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A00">
                            <a:tint val="66000"/>
                            <a:satMod val="160000"/>
                          </a:srgbClr>
                        </a:gs>
                        <a:gs pos="50000">
                          <a:srgbClr val="00FA00">
                            <a:tint val="44500"/>
                            <a:satMod val="160000"/>
                          </a:srgbClr>
                        </a:gs>
                        <a:gs pos="100000">
                          <a:srgbClr val="00FA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2. Tiền sử rõ ràng bị COVID-19 trong vòng 6 tháng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Trì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hoãn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chủng</a:t>
                      </a:r>
                      <a:endParaRPr lang="es-ES_tradnl" sz="2000" dirty="0">
                        <a:effectLst/>
                      </a:endParaRPr>
                    </a:p>
                  </a:txBody>
                  <a:tcPr marL="51500" marR="51500" marT="13352" marB="1335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A00">
                            <a:tint val="66000"/>
                            <a:satMod val="160000"/>
                          </a:srgbClr>
                        </a:gs>
                        <a:gs pos="50000">
                          <a:srgbClr val="00FA00">
                            <a:tint val="44500"/>
                            <a:satMod val="160000"/>
                          </a:srgbClr>
                        </a:gs>
                        <a:gs pos="100000">
                          <a:srgbClr val="00FA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3. Đang mắc bệnh cấp tính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4. Phụ nữ mang thai *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4a. Phụ nữ mang thai &lt; 13 tuần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4b.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Phụ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nữ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thai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≥ 13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</a:rPr>
                        <a:t>tuần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</a:rPr>
                        <a:t>   </a:t>
                      </a:r>
                      <a:r>
                        <a:rPr lang="en-US" sz="2000" b="1" dirty="0" smtClean="0">
                          <a:solidFill>
                            <a:srgbClr val="00B050"/>
                          </a:solidFill>
                          <a:effectLst/>
                          <a:sym typeface="Wingdings"/>
                        </a:rPr>
                        <a:t>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Giải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thích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lợi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ích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ký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nếu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đồng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ý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chuyển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sở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cứu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khoa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1" i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_tradnl" sz="1600" b="1" dirty="0" smtClean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Thận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trọng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chủng</a:t>
                      </a:r>
                      <a:endParaRPr lang="es-ES_tradnl" sz="2000" dirty="0" smtClean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A00">
                            <a:tint val="66000"/>
                            <a:satMod val="160000"/>
                          </a:srgbClr>
                        </a:gs>
                        <a:gs pos="50000">
                          <a:srgbClr val="00FA00">
                            <a:tint val="44500"/>
                            <a:satMod val="160000"/>
                          </a:srgbClr>
                        </a:gs>
                        <a:gs pos="100000">
                          <a:srgbClr val="00FA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5.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Phản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3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bất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kỳ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dị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nào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Nếu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loại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dị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ứng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</a:rPr>
                        <a:t>:…)</a:t>
                      </a:r>
                      <a:endParaRPr lang="en-US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tại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CSYT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đủ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điều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kiện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CC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phản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endParaRPr lang="es-ES_tradnl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A00">
                            <a:tint val="66000"/>
                            <a:satMod val="160000"/>
                          </a:srgbClr>
                        </a:gs>
                        <a:gs pos="50000">
                          <a:srgbClr val="00FA00">
                            <a:tint val="44500"/>
                            <a:satMod val="160000"/>
                          </a:srgbClr>
                        </a:gs>
                        <a:gs pos="100000">
                          <a:srgbClr val="00FA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6. Đang bị suy giảm miễn dịch nặng, ung thư giai đoạn cuối đang điều trị hóa trị, xạ trị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Thận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trọng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tiêm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chủng</a:t>
                      </a:r>
                      <a:endParaRPr lang="es-ES_tradnl" sz="2000" dirty="0">
                        <a:effectLst/>
                      </a:endParaRPr>
                    </a:p>
                  </a:txBody>
                  <a:tcPr marL="51500" marR="51500" marT="13352" marB="1335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FA00">
                            <a:tint val="66000"/>
                            <a:satMod val="160000"/>
                          </a:srgbClr>
                        </a:gs>
                        <a:gs pos="50000">
                          <a:srgbClr val="00FA00">
                            <a:tint val="44500"/>
                            <a:satMod val="160000"/>
                          </a:srgbClr>
                        </a:gs>
                        <a:gs pos="100000">
                          <a:srgbClr val="00FA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</a:rPr>
                        <a:t>7. Tiền sử dị ứng với bất kỳ dị nguyên nào</a:t>
                      </a:r>
                      <a:endParaRPr lang="en-US" sz="200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8.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Tiền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rối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đông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máu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/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cầm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máu</a:t>
                      </a:r>
                      <a:endParaRPr lang="en-US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8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9.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Rối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tri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giác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rối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loạn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</a:rPr>
                        <a:t> vi</a:t>
                      </a:r>
                      <a:endParaRPr lang="en-US" sz="20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_tradnl" sz="1400" dirty="0"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67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2000" dirty="0">
                          <a:solidFill>
                            <a:srgbClr val="0D0D0D"/>
                          </a:solidFill>
                          <a:effectLst/>
                        </a:rPr>
                        <a:t>10. Bất thường dấu hiệu sống (Nếu có, ghi </a:t>
                      </a:r>
                      <a:r>
                        <a:rPr lang="is-IS" sz="2000" dirty="0" smtClean="0">
                          <a:solidFill>
                            <a:srgbClr val="0D0D0D"/>
                          </a:solidFill>
                          <a:effectLst/>
                        </a:rPr>
                        <a:t>rõ…)</a:t>
                      </a:r>
                      <a:endParaRPr lang="is-IS" sz="2000" dirty="0">
                        <a:effectLst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• Nhiệt </a:t>
                      </a:r>
                      <a:r>
                        <a:rPr lang="is-IS" sz="1400" dirty="0" smtClean="0">
                          <a:solidFill>
                            <a:srgbClr val="0D0D0D"/>
                          </a:solidFill>
                          <a:effectLst/>
                        </a:rPr>
                        <a:t>độ</a:t>
                      </a: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  </a:t>
                      </a:r>
                      <a:r>
                        <a:rPr lang="is-IS" sz="1400" baseline="0" dirty="0" smtClean="0">
                          <a:solidFill>
                            <a:srgbClr val="0D0D0D"/>
                          </a:solidFill>
                          <a:effectLst/>
                        </a:rPr>
                        <a:t>  </a:t>
                      </a: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  • Mạch</a:t>
                      </a:r>
                      <a:r>
                        <a:rPr lang="is-IS" sz="1400" dirty="0" smtClean="0">
                          <a:solidFill>
                            <a:srgbClr val="0D0D0D"/>
                          </a:solidFill>
                          <a:effectLst/>
                        </a:rPr>
                        <a:t>***</a:t>
                      </a: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    </a:t>
                      </a:r>
                      <a:r>
                        <a:rPr lang="is-IS" sz="1400" dirty="0" smtClean="0">
                          <a:solidFill>
                            <a:srgbClr val="0D0D0D"/>
                          </a:solidFill>
                          <a:effectLst/>
                        </a:rPr>
                        <a:t>• </a:t>
                      </a: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Huyết áp</a:t>
                      </a:r>
                      <a:r>
                        <a:rPr lang="is-IS" sz="1400" dirty="0" smtClean="0">
                          <a:solidFill>
                            <a:srgbClr val="0D0D0D"/>
                          </a:solidFill>
                          <a:effectLst/>
                        </a:rPr>
                        <a:t>**</a:t>
                      </a:r>
                      <a:r>
                        <a:rPr lang="is-IS" sz="1400" dirty="0">
                          <a:solidFill>
                            <a:srgbClr val="0D0D0D"/>
                          </a:solidFill>
                          <a:effectLst/>
                        </a:rPr>
                        <a:t>    • Nhịp thở</a:t>
                      </a:r>
                      <a:r>
                        <a:rPr lang="is-IS" sz="1400" dirty="0" smtClean="0">
                          <a:solidFill>
                            <a:srgbClr val="0D0D0D"/>
                          </a:solidFill>
                          <a:effectLst/>
                        </a:rPr>
                        <a:t>***</a:t>
                      </a:r>
                      <a:r>
                        <a:rPr lang="is-IS" sz="1400" baseline="0" dirty="0" smtClean="0">
                          <a:solidFill>
                            <a:srgbClr val="0D0D0D"/>
                          </a:solidFill>
                          <a:effectLst/>
                        </a:rPr>
                        <a:t>    </a:t>
                      </a:r>
                      <a:r>
                        <a:rPr lang="is-IS" sz="1400" baseline="0" dirty="0" smtClean="0">
                          <a:solidFill>
                            <a:srgbClr val="7030A0"/>
                          </a:solidFill>
                          <a:effectLst/>
                          <a:sym typeface="Wingdings"/>
                        </a:rPr>
                        <a:t> BẤT THƯỜNG</a:t>
                      </a:r>
                      <a:endParaRPr lang="is-I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51500" marR="51500" marT="13352" marB="1335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666" marR="68666" marT="34333" marB="343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6554" y="112095"/>
            <a:ext cx="48291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Đủ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điều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kiện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tiêm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chủng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ngay</a:t>
            </a:r>
            <a:r>
              <a:rPr lang="en-US" sz="2000" b="1" dirty="0">
                <a:solidFill>
                  <a:srgbClr val="C00000"/>
                </a:solidFill>
              </a:rPr>
              <a:t>: 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en-US" sz="2000" dirty="0" err="1" smtClean="0">
                <a:solidFill>
                  <a:srgbClr val="C00000"/>
                </a:solidFill>
              </a:rPr>
              <a:t>Tất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cả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đều</a:t>
            </a:r>
            <a:r>
              <a:rPr lang="en-US" sz="2000" dirty="0">
                <a:solidFill>
                  <a:srgbClr val="C00000"/>
                </a:solidFill>
              </a:rPr>
              <a:t> </a:t>
            </a:r>
            <a:r>
              <a:rPr lang="en-US" sz="2000" b="1" dirty="0">
                <a:solidFill>
                  <a:srgbClr val="C00000"/>
                </a:solidFill>
              </a:rPr>
              <a:t>KHÔNG </a:t>
            </a:r>
            <a:r>
              <a:rPr lang="en-US" sz="2000" dirty="0" err="1">
                <a:solidFill>
                  <a:srgbClr val="C00000"/>
                </a:solidFill>
              </a:rPr>
              <a:t>có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điểm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bất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thường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I.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Mục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đích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khám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sàng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lọc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5430965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 smtClean="0">
                <a:latin typeface="Calibri" charset="0"/>
                <a:ea typeface="Calibri" charset="0"/>
                <a:cs typeface="Calibri" charset="0"/>
              </a:rPr>
              <a:t>Phát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hiện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và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phân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loại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các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đối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tượng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đủ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điều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kiện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tiêm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chủng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vắc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xin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phòng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COVID-19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để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đảm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bảo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an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toàn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tiêm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err="1">
                <a:latin typeface="Calibri" charset="0"/>
                <a:ea typeface="Calibri" charset="0"/>
                <a:cs typeface="Calibri" charset="0"/>
              </a:rPr>
              <a:t>chủng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62" y="2121408"/>
            <a:ext cx="4535060" cy="30204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483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Lưu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ý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sàng</a:t>
            </a:r>
            <a:r>
              <a:rPr lang="en-US" sz="2800" dirty="0"/>
              <a:t> </a:t>
            </a:r>
            <a:r>
              <a:rPr lang="en-US" sz="2800" dirty="0" err="1"/>
              <a:t>lọc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huấn</a:t>
            </a:r>
            <a:r>
              <a:rPr lang="en-US" sz="2800" dirty="0"/>
              <a:t> </a:t>
            </a:r>
            <a:r>
              <a:rPr lang="en-US" sz="2800" dirty="0" err="1"/>
              <a:t>chuyên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sàng</a:t>
            </a:r>
            <a:r>
              <a:rPr lang="en-US" sz="2800" dirty="0"/>
              <a:t> </a:t>
            </a:r>
            <a:r>
              <a:rPr lang="en-US" sz="2800" dirty="0" err="1"/>
              <a:t>lọc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 </a:t>
            </a:r>
            <a:r>
              <a:rPr lang="en-US" sz="2800" dirty="0" err="1"/>
              <a:t>vắc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COVID-19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 </a:t>
            </a:r>
            <a:r>
              <a:rPr lang="en-US" sz="2800" dirty="0">
                <a:hlinkClick r:id="rId2" tooltip="Thông tư 51/2017/TT-BYT"/>
              </a:rPr>
              <a:t>51/2017/TT-BYT</a:t>
            </a:r>
            <a:r>
              <a:rPr lang="en-US" sz="2800" dirty="0"/>
              <a:t> 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 smtClean="0"/>
              <a:t>.</a:t>
            </a:r>
          </a:p>
          <a:p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sẵn</a:t>
            </a:r>
            <a:r>
              <a:rPr lang="en-US" sz="2800" dirty="0"/>
              <a:t> 01 </a:t>
            </a:r>
            <a:r>
              <a:rPr lang="en-US" sz="2800" dirty="0" err="1"/>
              <a:t>bơm</a:t>
            </a:r>
            <a:r>
              <a:rPr lang="en-US" sz="2800" dirty="0"/>
              <a:t>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Adrenalin 1mg/1ml</a:t>
            </a:r>
            <a:r>
              <a:rPr lang="en-US" sz="2800" dirty="0" smtClean="0"/>
              <a:t>.</a:t>
            </a:r>
          </a:p>
          <a:p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sàng</a:t>
            </a:r>
            <a:r>
              <a:rPr lang="en-US" sz="2800" dirty="0"/>
              <a:t> </a:t>
            </a:r>
            <a:r>
              <a:rPr lang="en-US" sz="2800" dirty="0" err="1"/>
              <a:t>lọc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cam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ý</a:t>
            </a:r>
            <a:r>
              <a:rPr lang="en-US" sz="2800" dirty="0"/>
              <a:t>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.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15 </a:t>
            </a:r>
            <a:r>
              <a:rPr lang="en-US" sz="2800" dirty="0" err="1"/>
              <a:t>ngày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0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76200"/>
            <a:ext cx="8382000" cy="9906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nl-NL">
                <a:latin typeface="Arial" charset="0"/>
                <a:cs typeface="+mj-cs"/>
              </a:rPr>
              <a:t>Phản ứng tâm lý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55296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371600"/>
            <a:ext cx="8991600" cy="838200"/>
          </a:xfrm>
          <a:prstGeom prst="star8">
            <a:avLst>
              <a:gd name="adj" fmla="val 38250"/>
            </a:avLst>
          </a:prstGeom>
          <a:solidFill>
            <a:srgbClr val="FF66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nl-NL" sz="2800" b="1">
                <a:solidFill>
                  <a:srgbClr val="FFFF00"/>
                </a:solidFill>
                <a:latin typeface="Arial" charset="0"/>
              </a:rPr>
              <a:t>Do lo sợ hoặc bị tiêm đau</a:t>
            </a:r>
          </a:p>
        </p:txBody>
      </p:sp>
      <p:sp>
        <p:nvSpPr>
          <p:cNvPr id="552964" name="Text Box 4"/>
          <p:cNvSpPr txBox="1">
            <a:spLocks noChangeArrowheads="1"/>
          </p:cNvSpPr>
          <p:nvPr/>
        </p:nvSpPr>
        <p:spPr bwMode="auto">
          <a:xfrm>
            <a:off x="2590800" y="2549525"/>
            <a:ext cx="7162800" cy="196464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bg1"/>
              </a:buClr>
              <a:buFont typeface="Wingdings" charset="0"/>
              <a:buAutoNum type="arabicPeriod"/>
              <a:defRPr/>
            </a:pP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Ngất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xỉu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trẻ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trên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5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tuổi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bg1"/>
              </a:buClr>
              <a:buFont typeface="Wingdings" charset="0"/>
              <a:buAutoNum type="arabicPeriod"/>
              <a:defRPr/>
            </a:pP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chứng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khác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nhức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đầu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chóng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mặt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cảm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giác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tê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xung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quanh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miệng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bàn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tay</a:t>
            </a:r>
            <a:endParaRPr lang="nl-NL" sz="2000" b="1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bg1"/>
              </a:buClr>
              <a:buFont typeface="Wingdings" charset="0"/>
              <a:buAutoNum type="arabicPeriod"/>
              <a:defRPr/>
            </a:pP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Trẻ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nhỏ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nôn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ngừng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thở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ngắn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, la hét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bg1"/>
              </a:buClr>
              <a:buFont typeface="Wingdings" charset="0"/>
              <a:buAutoNum type="arabicPeriod"/>
              <a:defRPr/>
            </a:pP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Lan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ra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hàng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loạt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chiến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dịch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tiêm</a:t>
            </a:r>
            <a:r>
              <a:rPr lang="nl-N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000" b="1" dirty="0" err="1">
                <a:solidFill>
                  <a:srgbClr val="002060"/>
                </a:solidFill>
                <a:latin typeface="Arial" charset="0"/>
              </a:rPr>
              <a:t>chủng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0900" name="AutoShape 5"/>
          <p:cNvCxnSpPr>
            <a:cxnSpLocks noChangeShapeType="1"/>
          </p:cNvCxnSpPr>
          <p:nvPr/>
        </p:nvCxnSpPr>
        <p:spPr bwMode="auto">
          <a:xfrm>
            <a:off x="6096000" y="22098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2966" name="Text Box 6"/>
          <p:cNvSpPr txBox="1">
            <a:spLocks noChangeArrowheads="1"/>
          </p:cNvSpPr>
          <p:nvPr/>
        </p:nvSpPr>
        <p:spPr bwMode="auto">
          <a:xfrm>
            <a:off x="2362200" y="4824412"/>
            <a:ext cx="3657600" cy="433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2800" b="1" dirty="0" err="1">
                <a:latin typeface="Arial" charset="0"/>
              </a:rPr>
              <a:t>Cách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phòng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tránh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552967" name="Text Box 7"/>
          <p:cNvSpPr txBox="1">
            <a:spLocks noChangeArrowheads="1"/>
          </p:cNvSpPr>
          <p:nvPr/>
        </p:nvSpPr>
        <p:spPr bwMode="auto">
          <a:xfrm>
            <a:off x="1524000" y="5499101"/>
            <a:ext cx="9144000" cy="4429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  <a:defRPr/>
            </a:pP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Giải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thích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rõ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trấn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an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gây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nl-NL" sz="2800" dirty="0" err="1">
                <a:solidFill>
                  <a:srgbClr val="002060"/>
                </a:solidFill>
                <a:latin typeface="Arial" charset="0"/>
              </a:rPr>
              <a:t>lòng</a:t>
            </a:r>
            <a:r>
              <a:rPr lang="nl-NL" sz="2800" dirty="0">
                <a:solidFill>
                  <a:srgbClr val="002060"/>
                </a:solidFill>
                <a:latin typeface="Arial" charset="0"/>
              </a:rPr>
              <a:t> tin</a:t>
            </a:r>
            <a:endParaRPr lang="en-US" sz="28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29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5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3" grpId="0" build="p" animBg="1"/>
      <p:bldP spid="552964" grpId="0" animBg="1" autoUpdateAnimBg="0"/>
      <p:bldP spid="552966" grpId="0" animBg="1"/>
      <p:bldP spid="552967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Text Box 2"/>
          <p:cNvSpPr txBox="1">
            <a:spLocks noChangeArrowheads="1"/>
          </p:cNvSpPr>
          <p:nvPr/>
        </p:nvSpPr>
        <p:spPr bwMode="auto">
          <a:xfrm>
            <a:off x="1905000" y="5735638"/>
            <a:ext cx="8382000" cy="707886"/>
          </a:xfrm>
          <a:prstGeom prst="rect">
            <a:avLst/>
          </a:prstGeom>
          <a:solidFill>
            <a:srgbClr val="99FFCC"/>
          </a:solidFill>
          <a:ln w="38100" cmpd="dbl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i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i="1" u="sng">
                <a:solidFill>
                  <a:srgbClr val="FF0000"/>
                </a:solidFill>
                <a:latin typeface="Arial" charset="0"/>
              </a:rPr>
              <a:t>Nguyên nhân</a:t>
            </a:r>
            <a:r>
              <a:rPr lang="en-US" sz="2800" b="1" i="1">
                <a:solidFill>
                  <a:srgbClr val="FF0000"/>
                </a:solidFill>
                <a:latin typeface="Arial" charset="0"/>
              </a:rPr>
              <a:t>: phản ứng do lo sợ khi tiêm.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sz="8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981200" y="1432882"/>
            <a:ext cx="8382000" cy="3748719"/>
          </a:xfrm>
          <a:prstGeom prst="rect">
            <a:avLst/>
          </a:prstGeom>
          <a:solidFill>
            <a:srgbClr val="7030A0"/>
          </a:solidFill>
          <a:ln w="57150" cmpd="thinThick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Va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SzPct val="70000"/>
              <a:defRPr/>
            </a:pP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Năm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2006,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chiến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dịch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tiêm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vắc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xin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thương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hàn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tại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tỉnh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V.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ngày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đầu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triển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khai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4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trường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hợp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PUSTC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báo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cáo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chemeClr val="bg2"/>
                </a:solidFill>
                <a:latin typeface="Arial" charset="0"/>
              </a:rPr>
              <a:t>: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Wingdings" charset="2"/>
              <a:buChar char="u"/>
              <a:defRPr/>
            </a:pPr>
            <a:r>
              <a:rPr lang="en-US" dirty="0" err="1">
                <a:solidFill>
                  <a:schemeClr val="bg2"/>
                </a:solidFill>
                <a:latin typeface="Arial" charset="0"/>
              </a:rPr>
              <a:t>Có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1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trường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hợp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ngay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sau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tiêm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té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xỉu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da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xanh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tái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còn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3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trường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hợp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khác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do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thấy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bạn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xỉu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thì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cũng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xỉu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luôn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. 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Wingdings" charset="2"/>
              <a:buChar char="u"/>
              <a:defRPr/>
            </a:pPr>
            <a:r>
              <a:rPr lang="en-US" dirty="0" err="1">
                <a:solidFill>
                  <a:schemeClr val="bg2"/>
                </a:solidFill>
                <a:latin typeface="Arial" charset="0"/>
              </a:rPr>
              <a:t>Cả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4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trường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hợp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không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xử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lý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gì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chỉ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cho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nằm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nghỉ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khoảng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20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phút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các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bé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ổn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định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hoàn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toàn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.</a:t>
            </a:r>
          </a:p>
        </p:txBody>
      </p:sp>
      <p:sp>
        <p:nvSpPr>
          <p:cNvPr id="553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90801" y="228600"/>
            <a:ext cx="7089775" cy="6858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en-US" sz="4000" dirty="0" err="1">
                <a:latin typeface="Arial" charset="0"/>
              </a:rPr>
              <a:t>Phân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>
                <a:latin typeface="Arial" charset="0"/>
              </a:rPr>
              <a:t>tích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>
                <a:latin typeface="Arial" charset="0"/>
              </a:rPr>
              <a:t>tình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>
                <a:latin typeface="Arial" charset="0"/>
              </a:rPr>
              <a:t>huống</a:t>
            </a:r>
            <a:endParaRPr lang="en-US" sz="4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5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5" y="198437"/>
            <a:ext cx="10329863" cy="1144587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/>
                <a:cs typeface="Times New Roman"/>
              </a:rPr>
              <a:t>Phản</a:t>
            </a:r>
            <a:r>
              <a:rPr lang="en-US" sz="32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cs typeface="Times New Roman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cs typeface="Times New Roman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cs typeface="Times New Roman"/>
              </a:rPr>
              <a:t>lý</a:t>
            </a:r>
            <a:r>
              <a:rPr lang="en-US" sz="32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dịch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tiêm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vắc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xin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Sời</a:t>
            </a:r>
            <a:r>
              <a:rPr lang="en-US"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-Rubella</a:t>
            </a:r>
            <a:endParaRPr lang="en-US" sz="32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238" y="1452566"/>
            <a:ext cx="8686800" cy="51339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23 </a:t>
            </a:r>
            <a:r>
              <a:rPr lang="en-US" sz="2400" dirty="0" err="1">
                <a:latin typeface="Times New Roman"/>
                <a:cs typeface="Times New Roman"/>
              </a:rPr>
              <a:t>cụm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phản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285 </a:t>
            </a:r>
            <a:r>
              <a:rPr lang="en-US" sz="2400" dirty="0" err="1">
                <a:latin typeface="Times New Roman"/>
                <a:cs typeface="Times New Roman"/>
              </a:rPr>
              <a:t>trường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hợp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endParaRPr lang="en-US" sz="800" dirty="0">
              <a:latin typeface="Times New Roman"/>
              <a:cs typeface="Times New Roman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/>
                <a:cs typeface="Times New Roman"/>
              </a:rPr>
              <a:t>đau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đầu</a:t>
            </a:r>
            <a:r>
              <a:rPr lang="en-US" sz="2400" dirty="0">
                <a:latin typeface="Times New Roman"/>
                <a:cs typeface="Times New Roman"/>
              </a:rPr>
              <a:t> 59,6%; </a:t>
            </a:r>
            <a:r>
              <a:rPr lang="en-US" sz="2400" dirty="0" err="1">
                <a:latin typeface="Times New Roman"/>
                <a:cs typeface="Times New Roman"/>
              </a:rPr>
              <a:t>buồn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nôn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ói</a:t>
            </a:r>
            <a:r>
              <a:rPr lang="en-US" sz="2400" dirty="0">
                <a:latin typeface="Times New Roman"/>
                <a:cs typeface="Times New Roman"/>
              </a:rPr>
              <a:t> 51,9%; </a:t>
            </a:r>
            <a:r>
              <a:rPr lang="en-US" sz="2400" dirty="0" err="1">
                <a:latin typeface="Times New Roman"/>
                <a:cs typeface="Times New Roman"/>
              </a:rPr>
              <a:t>mệt</a:t>
            </a:r>
            <a:r>
              <a:rPr lang="en-US" sz="2400" dirty="0">
                <a:latin typeface="Times New Roman"/>
                <a:cs typeface="Times New Roman"/>
              </a:rPr>
              <a:t> 50,5%; </a:t>
            </a:r>
            <a:r>
              <a:rPr lang="en-US" sz="2400" dirty="0" err="1">
                <a:latin typeface="Times New Roman"/>
                <a:cs typeface="Times New Roman"/>
              </a:rPr>
              <a:t>chóng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mặt</a:t>
            </a:r>
            <a:r>
              <a:rPr lang="en-US" sz="2400" dirty="0">
                <a:latin typeface="Times New Roman"/>
                <a:cs typeface="Times New Roman"/>
              </a:rPr>
              <a:t> 49,8%; </a:t>
            </a:r>
            <a:r>
              <a:rPr lang="en-US" sz="2400" dirty="0" err="1">
                <a:latin typeface="Times New Roman"/>
                <a:cs typeface="Times New Roman"/>
              </a:rPr>
              <a:t>nặng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ngực</a:t>
            </a:r>
            <a:r>
              <a:rPr lang="en-US" sz="2400" dirty="0">
                <a:latin typeface="Times New Roman"/>
                <a:cs typeface="Times New Roman"/>
              </a:rPr>
              <a:t> 20,0%; </a:t>
            </a:r>
            <a:r>
              <a:rPr lang="en-US" sz="2400" dirty="0" err="1">
                <a:latin typeface="Times New Roman"/>
                <a:cs typeface="Times New Roman"/>
              </a:rPr>
              <a:t>đau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bụng</a:t>
            </a:r>
            <a:r>
              <a:rPr lang="en-US" sz="2400" dirty="0">
                <a:latin typeface="Times New Roman"/>
                <a:cs typeface="Times New Roman"/>
              </a:rPr>
              <a:t> 9,1%; </a:t>
            </a:r>
            <a:r>
              <a:rPr lang="en-US" sz="2400" dirty="0" err="1">
                <a:latin typeface="Times New Roman"/>
                <a:cs typeface="Times New Roman"/>
              </a:rPr>
              <a:t>tê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tay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chân</a:t>
            </a:r>
            <a:r>
              <a:rPr lang="en-US" sz="2400" dirty="0">
                <a:latin typeface="Times New Roman"/>
                <a:cs typeface="Times New Roman"/>
              </a:rPr>
              <a:t> 3,9%; da </a:t>
            </a:r>
            <a:r>
              <a:rPr lang="en-US" sz="2400" dirty="0" err="1">
                <a:latin typeface="Times New Roman"/>
                <a:cs typeface="Times New Roman"/>
              </a:rPr>
              <a:t>niêm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nhợt</a:t>
            </a:r>
            <a:r>
              <a:rPr lang="en-US" sz="2400" dirty="0">
                <a:latin typeface="Times New Roman"/>
                <a:cs typeface="Times New Roman"/>
              </a:rPr>
              <a:t> 3,5</a:t>
            </a:r>
            <a:r>
              <a:rPr lang="en-US" sz="2400" dirty="0" smtClean="0">
                <a:latin typeface="Times New Roman"/>
                <a:cs typeface="Times New Roman"/>
              </a:rPr>
              <a:t>%</a:t>
            </a:r>
            <a:endParaRPr lang="en-US" sz="800" dirty="0">
              <a:latin typeface="Times New Roman"/>
              <a:cs typeface="Times New Roman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tránh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1)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Tiêm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phòng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ít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sợ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tiêm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tiên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; </a:t>
            </a:r>
            <a:endParaRPr lang="en-US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2)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đoàn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thanh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niên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viên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hỗ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trợ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giảm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bớt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lo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lắng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; </a:t>
            </a:r>
            <a:endParaRPr lang="en-US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3) Cho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uống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trà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; </a:t>
            </a:r>
            <a:endParaRPr lang="en-US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4) Theo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dõi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tiêm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chủng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sau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tiêm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30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phút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; </a:t>
            </a:r>
            <a:endParaRPr lang="en-US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5)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cần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ly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trấn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dõi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. </a:t>
            </a:r>
            <a:endParaRPr lang="en-US" sz="800" i="1" dirty="0">
              <a:latin typeface="Times New Roman"/>
              <a:cs typeface="Times New Roman"/>
            </a:endParaRPr>
          </a:p>
          <a:p>
            <a:r>
              <a:rPr lang="en-US" i="1" dirty="0" err="1">
                <a:latin typeface="Times New Roman"/>
                <a:cs typeface="Times New Roman"/>
              </a:rPr>
              <a:t>Ngoài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ra</a:t>
            </a:r>
            <a:r>
              <a:rPr lang="en-US" i="1" dirty="0">
                <a:latin typeface="Times New Roman"/>
                <a:cs typeface="Times New Roman"/>
              </a:rPr>
              <a:t>, </a:t>
            </a:r>
            <a:r>
              <a:rPr lang="en-US" i="1" dirty="0" err="1">
                <a:latin typeface="Times New Roman"/>
                <a:cs typeface="Times New Roman"/>
              </a:rPr>
              <a:t>khi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tiêm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chủng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cho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trẻ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cần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tạo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một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môi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trường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thân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thiện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với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các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tranh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ảnh</a:t>
            </a:r>
            <a:r>
              <a:rPr lang="en-US" i="1" dirty="0">
                <a:latin typeface="Times New Roman"/>
                <a:cs typeface="Times New Roman"/>
              </a:rPr>
              <a:t>, </a:t>
            </a:r>
            <a:r>
              <a:rPr lang="en-US" i="1" dirty="0" err="1">
                <a:latin typeface="Times New Roman"/>
                <a:cs typeface="Times New Roman"/>
              </a:rPr>
              <a:t>phim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hoạt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hình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để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thu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hút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sự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chú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ý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của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trẻ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nhằm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làm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giảm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tâm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lý</a:t>
            </a:r>
            <a:r>
              <a:rPr lang="en-US" i="1" dirty="0">
                <a:latin typeface="Times New Roman"/>
                <a:cs typeface="Times New Roman"/>
              </a:rPr>
              <a:t> lo </a:t>
            </a:r>
            <a:r>
              <a:rPr lang="en-US" i="1" dirty="0" err="1">
                <a:latin typeface="Times New Roman"/>
                <a:cs typeface="Times New Roman"/>
              </a:rPr>
              <a:t>âu</a:t>
            </a:r>
            <a:r>
              <a:rPr lang="en-US" i="1" dirty="0">
                <a:latin typeface="Times New Roman"/>
                <a:cs typeface="Times New Roman"/>
              </a:rPr>
              <a:t>, </a:t>
            </a:r>
            <a:r>
              <a:rPr lang="en-US" i="1" dirty="0" err="1">
                <a:latin typeface="Times New Roman"/>
                <a:cs typeface="Times New Roman"/>
              </a:rPr>
              <a:t>căng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thẳng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khi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tiêm</a:t>
            </a:r>
            <a:r>
              <a:rPr lang="en-US" i="1" dirty="0">
                <a:latin typeface="Times New Roman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13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bản</a:t>
            </a:r>
            <a:r>
              <a:rPr lang="en-US" sz="3600" dirty="0" smtClean="0"/>
              <a:t>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xem</a:t>
            </a:r>
            <a:r>
              <a:rPr lang="en-US" sz="3600" dirty="0" smtClean="0"/>
              <a:t> </a:t>
            </a:r>
            <a:r>
              <a:rPr lang="en-US" sz="3600" dirty="0" err="1" smtClean="0"/>
              <a:t>thêm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3588/QĐ-BYT 2021 </a:t>
            </a:r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chủng</a:t>
            </a:r>
            <a:r>
              <a:rPr lang="en-US" sz="2400" dirty="0"/>
              <a:t> </a:t>
            </a:r>
            <a:r>
              <a:rPr lang="en-US" sz="2400" dirty="0" err="1"/>
              <a:t>vắc</a:t>
            </a:r>
            <a:r>
              <a:rPr lang="en-US" sz="2400" dirty="0"/>
              <a:t>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COVID </a:t>
            </a:r>
            <a:r>
              <a:rPr lang="en-US" sz="2400" dirty="0" smtClean="0"/>
              <a:t>19;</a:t>
            </a:r>
            <a:endParaRPr lang="en-US" sz="2400" dirty="0"/>
          </a:p>
          <a:p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1966/QĐ-BYT 2021 </a:t>
            </a:r>
            <a:r>
              <a:rPr lang="en-US" sz="2400" dirty="0" err="1"/>
              <a:t>chẩn</a:t>
            </a:r>
            <a:r>
              <a:rPr lang="en-US" sz="2400" dirty="0"/>
              <a:t> </a:t>
            </a:r>
            <a:r>
              <a:rPr lang="en-US" sz="2400" dirty="0" err="1"/>
              <a:t>đoán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vắc</a:t>
            </a:r>
            <a:r>
              <a:rPr lang="en-US" sz="2400" dirty="0"/>
              <a:t>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smtClean="0"/>
              <a:t>COVID19;</a:t>
            </a:r>
          </a:p>
          <a:p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3348/QĐ-BYT 2021 </a:t>
            </a:r>
            <a:r>
              <a:rPr lang="en-US" sz="2400" dirty="0" err="1"/>
              <a:t>chẩn</a:t>
            </a:r>
            <a:r>
              <a:rPr lang="en-US" sz="2400" dirty="0"/>
              <a:t> </a:t>
            </a:r>
            <a:r>
              <a:rPr lang="en-US" sz="2400" dirty="0" err="1"/>
              <a:t>đoán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viêm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tim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chủng</a:t>
            </a:r>
            <a:r>
              <a:rPr lang="en-US" sz="2400" dirty="0"/>
              <a:t> </a:t>
            </a:r>
            <a:r>
              <a:rPr lang="en-US" sz="2400" dirty="0" err="1"/>
              <a:t>vắc</a:t>
            </a:r>
            <a:r>
              <a:rPr lang="en-US" sz="2400" dirty="0"/>
              <a:t> </a:t>
            </a:r>
            <a:r>
              <a:rPr lang="en-US" sz="2400" dirty="0" err="1"/>
              <a:t>xin</a:t>
            </a:r>
            <a:r>
              <a:rPr lang="en-US" sz="2400" dirty="0"/>
              <a:t> COVID </a:t>
            </a:r>
            <a:r>
              <a:rPr lang="en-US" sz="2400" dirty="0" smtClean="0"/>
              <a:t>19;</a:t>
            </a:r>
            <a:endParaRPr lang="en-US" sz="2400" dirty="0"/>
          </a:p>
          <a:p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5904/QĐ-BYT 2019 </a:t>
            </a:r>
            <a:r>
              <a:rPr lang="en-US" sz="2400" dirty="0" err="1"/>
              <a:t>tài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chẩn</a:t>
            </a:r>
            <a:r>
              <a:rPr lang="en-US" sz="2400" dirty="0"/>
              <a:t> </a:t>
            </a:r>
            <a:r>
              <a:rPr lang="en-US" sz="2400" dirty="0" err="1"/>
              <a:t>đoán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lây</a:t>
            </a:r>
            <a:r>
              <a:rPr lang="en-US" sz="2400" dirty="0"/>
              <a:t> </a:t>
            </a:r>
            <a:r>
              <a:rPr lang="en-US" sz="2400" dirty="0" err="1"/>
              <a:t>nhiễm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y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 smtClean="0"/>
              <a:t>xã</a:t>
            </a:r>
            <a:r>
              <a:rPr lang="en-US" sz="2400" dirty="0" smtClean="0"/>
              <a:t>;</a:t>
            </a:r>
          </a:p>
          <a:p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1851/QĐ-BYT 2020 </a:t>
            </a:r>
            <a:r>
              <a:rPr lang="en-US" sz="2400" dirty="0" err="1"/>
              <a:t>tài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chẩn</a:t>
            </a:r>
            <a:r>
              <a:rPr lang="en-US" sz="2400" dirty="0"/>
              <a:t> </a:t>
            </a:r>
            <a:r>
              <a:rPr lang="en-US" sz="2400" dirty="0" err="1"/>
              <a:t>đoán</a:t>
            </a:r>
            <a:r>
              <a:rPr lang="en-US" sz="2400" dirty="0"/>
              <a:t> hen </a:t>
            </a:r>
            <a:r>
              <a:rPr lang="en-US" sz="2400" dirty="0" err="1"/>
              <a:t>phế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98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 err="1" smtClean="0"/>
              <a:t>Trân</a:t>
            </a:r>
            <a:r>
              <a:rPr lang="en-US" sz="6000" dirty="0" smtClean="0"/>
              <a:t> </a:t>
            </a:r>
            <a:r>
              <a:rPr lang="en-US" sz="6000" dirty="0" err="1" smtClean="0"/>
              <a:t>trọng</a:t>
            </a:r>
            <a:r>
              <a:rPr lang="en-US" sz="6000" dirty="0" smtClean="0"/>
              <a:t> </a:t>
            </a:r>
            <a:r>
              <a:rPr lang="en-US" sz="6000" dirty="0" err="1" smtClean="0"/>
              <a:t>cảm</a:t>
            </a:r>
            <a:r>
              <a:rPr lang="en-US" sz="6000" dirty="0" smtClean="0"/>
              <a:t> </a:t>
            </a:r>
            <a:r>
              <a:rPr lang="en-US" sz="6000" dirty="0" err="1" smtClean="0"/>
              <a:t>ơn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II.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đủ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kiện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độ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tuổi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chủng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theo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khuyến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hướng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dẫn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sản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xuất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quá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mẫn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hoạt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nào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thành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xin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thận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trọng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trì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hoãn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Chống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định</a:t>
            </a: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4780" y="-6696068"/>
            <a:ext cx="11097588" cy="20569232"/>
            <a:chOff x="227629" y="-6696068"/>
            <a:chExt cx="11097588" cy="20569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5951" y="0"/>
              <a:ext cx="5549266" cy="1387316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29" y="-6696068"/>
              <a:ext cx="5549266" cy="1387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7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II.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Phân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loại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các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đối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latin typeface="Calibri" charset="0"/>
                <a:ea typeface="Calibri" charset="0"/>
                <a:cs typeface="Calibri" charset="0"/>
              </a:rPr>
              <a:t>tượng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3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thận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trọng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chủng</a:t>
            </a:r>
            <a:r>
              <a:rPr lang="en-US" sz="28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0" indent="0">
              <a:buNone/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đối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tượng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sau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phải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khám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lọc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kỹ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lưỡng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thận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trọng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dị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ứng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dị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nguyên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khác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bệnh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bệnh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mạn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tính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tri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giác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năng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lực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hành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vi.</a:t>
            </a: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tiền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giảm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tiểu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cầu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rối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loạn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máu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Phụ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nữ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mang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thai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≥ 13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tuần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phát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hiện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thấy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thường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dấu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hiệu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sống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is-IS" sz="1800" i="1" dirty="0" smtClean="0">
                <a:latin typeface="Arial" charset="0"/>
                <a:ea typeface="Arial" charset="0"/>
                <a:cs typeface="Arial" charset="0"/>
              </a:rPr>
              <a:t>…trang tiếp theo...  </a:t>
            </a:r>
            <a:endParaRPr lang="en-US" sz="1800" i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2800" b="1" dirty="0">
                <a:solidFill>
                  <a:srgbClr val="7030A0"/>
                </a:solidFill>
              </a:rPr>
              <a:t>THÀNH PHẦN CÓ TRONG VẮC XIN </a:t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400" b="1" i="1" dirty="0">
                <a:solidFill>
                  <a:srgbClr val="C00000"/>
                </a:solidFill>
              </a:rPr>
              <a:t>CÓ THỂ GÂY DỊ ỨNG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524001"/>
            <a:ext cx="6424579" cy="4254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62292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rgbClr val="7030A0"/>
                </a:solidFill>
              </a:rPr>
              <a:t>REVIEW ARTICLE: </a:t>
            </a:r>
            <a:r>
              <a:rPr lang="en-US" sz="1000" b="1" dirty="0"/>
              <a:t>Nicholas G. </a:t>
            </a:r>
            <a:r>
              <a:rPr lang="en-US" sz="1000" b="1" dirty="0" err="1"/>
              <a:t>Kounis</a:t>
            </a:r>
            <a:r>
              <a:rPr lang="en-US" sz="1000" b="1" dirty="0"/>
              <a:t> and Ming-Yow Hung</a:t>
            </a:r>
            <a:r>
              <a:rPr lang="en-US" sz="1000" dirty="0"/>
              <a:t> .Allergic Reactions to Current Available COVID-19 Vaccinations: Pathophysiology, Causality, and Therapeutic Considerations. </a:t>
            </a:r>
            <a:r>
              <a:rPr lang="sk-SK" sz="1000" i="1" dirty="0" err="1"/>
              <a:t>Vaccines</a:t>
            </a:r>
            <a:r>
              <a:rPr lang="sk-SK" sz="1000" dirty="0"/>
              <a:t> </a:t>
            </a:r>
            <a:r>
              <a:rPr lang="sk-SK" sz="1000" b="1" dirty="0"/>
              <a:t>2021</a:t>
            </a:r>
            <a:r>
              <a:rPr lang="sk-SK" sz="1000" dirty="0"/>
              <a:t>, </a:t>
            </a:r>
            <a:r>
              <a:rPr lang="sk-SK" sz="1000" i="1" dirty="0"/>
              <a:t>9</a:t>
            </a:r>
            <a:r>
              <a:rPr lang="sk-SK" sz="1000" dirty="0"/>
              <a:t>(3), 221. </a:t>
            </a:r>
            <a:r>
              <a:rPr lang="sk-SK" sz="1000" b="1" dirty="0" err="1"/>
              <a:t>Published</a:t>
            </a:r>
            <a:r>
              <a:rPr lang="sk-SK" sz="1000" b="1" dirty="0"/>
              <a:t>: 5 </a:t>
            </a:r>
            <a:r>
              <a:rPr lang="sk-SK" sz="1000" b="1" dirty="0" err="1"/>
              <a:t>March</a:t>
            </a:r>
            <a:r>
              <a:rPr lang="sk-SK" sz="1000" b="1" dirty="0"/>
              <a:t> 2021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11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4200"/>
          </a:xfr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Công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vắc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xin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thành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</a:rPr>
              <a:t>phần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132F-2143-41E6-B423-B52F64CE79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52" y="584200"/>
            <a:ext cx="9107129" cy="627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2769" y="914400"/>
            <a:ext cx="2608101" cy="44857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0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850254"/>
              </p:ext>
            </p:extLst>
          </p:nvPr>
        </p:nvGraphicFramePr>
        <p:xfrm>
          <a:off x="565497" y="1362974"/>
          <a:ext cx="8537272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762"/>
                <a:gridCol w="4103185"/>
                <a:gridCol w="179632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Vắc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xin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/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Cty</a:t>
                      </a:r>
                      <a:endParaRPr lang="en-US" sz="2000" dirty="0" smtClean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Công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nghệ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vắc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xin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T/p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tác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030A0"/>
                          </a:solidFill>
                        </a:rPr>
                        <a:t>dược</a:t>
                      </a:r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BioNTech-Pfrizer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mRNA</a:t>
                      </a:r>
                      <a:r>
                        <a:rPr lang="en-US" sz="2000" baseline="0" dirty="0" smtClean="0"/>
                        <a:t> encoding Spike protein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PEG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Moderna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mRNA</a:t>
                      </a:r>
                      <a:r>
                        <a:rPr lang="en-US" sz="2000" baseline="0" dirty="0" smtClean="0"/>
                        <a:t> encoding Spike protein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PEG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AstraZeneca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Vector vaccine - ChAdOx1-Sn Cov-19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PS80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Janssen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Vector vaccine - Ad26.COV2.S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PS80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Novavax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Recombinant </a:t>
                      </a:r>
                      <a:r>
                        <a:rPr lang="en-US" sz="2000" dirty="0" err="1" smtClean="0"/>
                        <a:t>S.protein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PS80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Sanofi-Pasteur &amp; </a:t>
                      </a:r>
                      <a:r>
                        <a:rPr lang="en-US" sz="2000" dirty="0" err="1" smtClean="0"/>
                        <a:t>Gsk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Recombinant </a:t>
                      </a:r>
                      <a:r>
                        <a:rPr lang="en-US" sz="2000" dirty="0" err="1" smtClean="0"/>
                        <a:t>S.protein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PS20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5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44"/>
            <a:ext cx="12192000" cy="1325562"/>
          </a:xfr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Cơ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địa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dị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ứng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Vắc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xin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95" y="1564195"/>
            <a:ext cx="11076317" cy="473145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 80: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xin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COVID-19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chứa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80.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Những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bị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dị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ứng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80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nên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chủng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ngừa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Hoặc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Polyethylene glycol (PEG</a:t>
            </a:r>
            <a:r>
              <a:rPr lang="en-US" b="1" dirty="0" smtClean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):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xin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COVID-19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chứa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80.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80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rộng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rãi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thực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mặt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nhiều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loại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bao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gồm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cả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chế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kháng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thể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đơn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dòng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cúm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đã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bao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gồm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chính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cho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trên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65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tuổi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chứa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80.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Những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người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đã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dung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nạp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chứa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80 (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chẳng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hạn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như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loại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cúm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nhất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định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khả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năng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dung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nạp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COVID-19).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132F-2143-41E6-B423-B52F64CE79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0" y="5692798"/>
            <a:ext cx="5050303" cy="10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98868"/>
            <a:ext cx="10058400" cy="1609344"/>
          </a:xfrm>
        </p:spPr>
        <p:txBody>
          <a:bodyPr/>
          <a:lstStyle/>
          <a:p>
            <a:r>
              <a:rPr lang="en-US" sz="28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80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b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Poly-Ethylene Glycol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(PEG)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28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1188"/>
            <a:ext cx="10515600" cy="4953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Polysorbate</a:t>
            </a: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 80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hoạt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động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bề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mặt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không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ion,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ưa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nước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thực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mỹ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để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ổn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định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thức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nước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dùng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để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tiêm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cũng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biết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đến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như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nhũ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hóa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giúp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thành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phần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trộn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lẫn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với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nhau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ngăn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chặn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sự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phân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tách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lượng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nhỏ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muối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nước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bao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gồm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vắc-xin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được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cấp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phép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tại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Poly-</a:t>
            </a:r>
            <a:r>
              <a:rPr lang="en-US" b="1" dirty="0" err="1" smtClean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Etylen</a:t>
            </a:r>
            <a:r>
              <a:rPr lang="en-US" b="1" dirty="0" smtClean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lycol </a:t>
            </a: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 err="1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Macrogol</a:t>
            </a:r>
            <a:r>
              <a:rPr lang="en-US" b="1" dirty="0">
                <a:solidFill>
                  <a:srgbClr val="9900CC"/>
                </a:solidFill>
                <a:latin typeface="Arial" charset="0"/>
                <a:ea typeface="Arial" charset="0"/>
                <a:cs typeface="Arial" charset="0"/>
              </a:rPr>
              <a:t>, PEG)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hợp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chất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polyether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ứng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dụng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công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nghiệp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đến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học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PEG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cơ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sở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số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loại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nhuận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ví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dụ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sản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phẩm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chứa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macrogol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chẳng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hạn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như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Movicol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polyethylen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glycol 3350,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SoftLax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MiraLAX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ClearLAX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Osmolax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hoặc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GlycoLax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).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Là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loại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thuốc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nhuận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tràng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thẩm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thấu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hoạt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động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bằng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cách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hút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nước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vào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lòng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ống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đường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ruột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186</TotalTime>
  <Words>3778</Words>
  <Application>Microsoft Macintosh PowerPoint</Application>
  <PresentationFormat>Widescreen</PresentationFormat>
  <Paragraphs>387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</vt:lpstr>
      <vt:lpstr>ＭＳ Ｐゴシック</vt:lpstr>
      <vt:lpstr>Rockwell</vt:lpstr>
      <vt:lpstr>Rockwell Condensed</vt:lpstr>
      <vt:lpstr>Rockwell Extra Bold</vt:lpstr>
      <vt:lpstr>Times New Roman</vt:lpstr>
      <vt:lpstr>Wingdings</vt:lpstr>
      <vt:lpstr>Arial</vt:lpstr>
      <vt:lpstr>Wood Type</vt:lpstr>
      <vt:lpstr>HƯỚNG DẪN TẠM THỜI KHÁM SÀNG LỌC TRƯỚC TIÊM CHỦNG VẮC XIN PHÒNG COVID-19</vt:lpstr>
      <vt:lpstr>I. Mục đích của khám sàng lọc </vt:lpstr>
      <vt:lpstr>II. Phân loại các đối tượng </vt:lpstr>
      <vt:lpstr>PowerPoint Presentation</vt:lpstr>
      <vt:lpstr>II. Phân loại các đối tượng </vt:lpstr>
      <vt:lpstr>THÀNH PHẦN CÓ TRONG VẮC XIN  CÓ THỂ GÂY DỊ ỨNG</vt:lpstr>
      <vt:lpstr>Công thức vắc xin và thành phần</vt:lpstr>
      <vt:lpstr>Cơ địa dị ứng với các thành phần Vắc xin COVID-19</vt:lpstr>
      <vt:lpstr>Polysorbate 80 &amp;  Poly-Ethylene Glycol (PEG) là gì?</vt:lpstr>
      <vt:lpstr>THÀNH PHẦN CÓ THỂ GÂY DỊ ỨNG KHÁC</vt:lpstr>
      <vt:lpstr>II. Phân loại các đối tượng </vt:lpstr>
      <vt:lpstr>Tỷ lệ tử vong trong dân số (dữ liệu báo cáo WHO của Việt Nam, 2019)</vt:lpstr>
      <vt:lpstr>Top 10 nguyên nhân và tỷ lệ tử vong / 100.000 dân </vt:lpstr>
      <vt:lpstr>WHO: Bệnh tim mạch (CVDs) &amp; Các sự kiện chính</vt:lpstr>
      <vt:lpstr>II. Phân loại các đối tượng </vt:lpstr>
      <vt:lpstr>III. QUY TRÌNH KHÁM SÀNG LỌC </vt:lpstr>
      <vt:lpstr>III. QUY TRÌNH KHÁM SÀNG LỌC </vt:lpstr>
      <vt:lpstr>III. QUY TRÌNH KHÁM SÀNG LỌC </vt:lpstr>
      <vt:lpstr>PHIẾU SÀNG LỌC VÀ KẾT LUẬN</vt:lpstr>
      <vt:lpstr>Lưu ý</vt:lpstr>
      <vt:lpstr>Phản ứng tâm lý</vt:lpstr>
      <vt:lpstr>Phân tích tình huống</vt:lpstr>
      <vt:lpstr>Phản ứng tâm lý  chiến dịch tiêm vắc xin Sời-Rubella</vt:lpstr>
      <vt:lpstr>Các văn bản cần xem thêm</vt:lpstr>
      <vt:lpstr>Trân trọng cảm ơn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TẠM THỜI KHÁM SÀNG LỌC TRƯỚC TIÊM CHỦNG VẮC XIN PHÒNG COVID-19</dc:title>
  <dc:creator>Microsoft Office User</dc:creator>
  <cp:lastModifiedBy>Microsoft Office User</cp:lastModifiedBy>
  <cp:revision>79</cp:revision>
  <dcterms:created xsi:type="dcterms:W3CDTF">2021-10-25T15:50:05Z</dcterms:created>
  <dcterms:modified xsi:type="dcterms:W3CDTF">2021-10-25T19:04:43Z</dcterms:modified>
</cp:coreProperties>
</file>